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6" autoAdjust="0"/>
    <p:restoredTop sz="94660"/>
  </p:normalViewPr>
  <p:slideViewPr>
    <p:cSldViewPr snapToGrid="0">
      <p:cViewPr>
        <p:scale>
          <a:sx n="101" d="100"/>
          <a:sy n="101" d="100"/>
        </p:scale>
        <p:origin x="8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652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681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3261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88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198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05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42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22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571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85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51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36AD35-483F-49C5-B0F3-34C423A7758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100358-96F3-42C1-921E-D74110E44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79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7EF834E-F2E4-97F4-71AD-21169D1AAD20}"/>
              </a:ext>
            </a:extLst>
          </p:cNvPr>
          <p:cNvSpPr txBox="1"/>
          <p:nvPr/>
        </p:nvSpPr>
        <p:spPr>
          <a:xfrm>
            <a:off x="27053" y="108403"/>
            <a:ext cx="8688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+mn-ea"/>
              </a:rPr>
              <a:t>令和</a:t>
            </a:r>
            <a:r>
              <a:rPr lang="en-US" altLang="ja-JP" sz="2000" b="1" dirty="0">
                <a:latin typeface="+mn-ea"/>
              </a:rPr>
              <a:t>8</a:t>
            </a:r>
            <a:r>
              <a:rPr lang="ja-JP" altLang="en-US" sz="2000" b="1" dirty="0">
                <a:latin typeface="+mn-ea"/>
              </a:rPr>
              <a:t>年度日本遺産オフィシャルパートナーシッププログラム　取組案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0D5AEAA-3AEB-5ABF-C705-905930E5889B}"/>
              </a:ext>
            </a:extLst>
          </p:cNvPr>
          <p:cNvSpPr txBox="1"/>
          <p:nvPr/>
        </p:nvSpPr>
        <p:spPr>
          <a:xfrm>
            <a:off x="42335" y="539987"/>
            <a:ext cx="4329098" cy="33855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chemeClr val="tx1"/>
                </a:solidFill>
              </a:rPr>
              <a:t>企業・団体名</a:t>
            </a:r>
            <a:endParaRPr lang="en-US" altLang="ja-JP" sz="1600" u="sng" dirty="0">
              <a:solidFill>
                <a:schemeClr val="tx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93BFD3-983A-652C-4D89-BA975BCF8409}"/>
              </a:ext>
            </a:extLst>
          </p:cNvPr>
          <p:cNvSpPr txBox="1"/>
          <p:nvPr/>
        </p:nvSpPr>
        <p:spPr>
          <a:xfrm>
            <a:off x="27052" y="1398471"/>
            <a:ext cx="8959637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【</a:t>
            </a:r>
            <a:r>
              <a:rPr lang="ja-JP" altLang="en-US" sz="1200" dirty="0">
                <a:solidFill>
                  <a:schemeClr val="tx1"/>
                </a:solidFill>
              </a:rPr>
              <a:t>企業・団体の概要</a:t>
            </a:r>
            <a:r>
              <a:rPr lang="en-US" altLang="ja-JP" sz="1200" dirty="0">
                <a:solidFill>
                  <a:schemeClr val="tx1"/>
                </a:solidFill>
              </a:rPr>
              <a:t>】</a:t>
            </a:r>
            <a:r>
              <a:rPr lang="ja-JP" altLang="en-US" sz="1200" dirty="0">
                <a:solidFill>
                  <a:schemeClr val="tx1"/>
                </a:solidFill>
              </a:rPr>
              <a:t> （設立年月日：　　　　　　　）</a:t>
            </a:r>
            <a:endParaRPr lang="en-US" altLang="ja-JP" sz="1200" dirty="0">
              <a:solidFill>
                <a:schemeClr val="tx1"/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50000"/>
                  </a:schemeClr>
                </a:solidFill>
              </a:rPr>
              <a:t>　・事業内容・</a:t>
            </a:r>
            <a:r>
              <a:rPr lang="ja-JP" altLang="ja-JP" sz="1200" dirty="0">
                <a:solidFill>
                  <a:schemeClr val="bg1">
                    <a:lumMod val="50000"/>
                  </a:schemeClr>
                </a:solidFill>
              </a:rPr>
              <a:t>主要製品（又はサービス）名</a:t>
            </a:r>
            <a:r>
              <a:rPr lang="ja-JP" altLang="en-US" sz="1200" dirty="0">
                <a:solidFill>
                  <a:schemeClr val="bg1">
                    <a:lumMod val="50000"/>
                  </a:schemeClr>
                </a:solidFill>
              </a:rPr>
              <a:t>について、具体的にお示しください。</a:t>
            </a:r>
            <a:endParaRPr lang="en-US" altLang="ja-JP" sz="12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ja-JP" altLang="en-US" sz="1200" dirty="0">
                <a:solidFill>
                  <a:schemeClr val="bg1">
                    <a:lumMod val="50000"/>
                  </a:schemeClr>
                </a:solidFill>
              </a:rPr>
              <a:t>　・</a:t>
            </a:r>
            <a:r>
              <a:rPr lang="ja-JP" altLang="ja-JP" sz="1200" dirty="0">
                <a:solidFill>
                  <a:schemeClr val="bg1">
                    <a:lumMod val="50000"/>
                  </a:schemeClr>
                </a:solidFill>
              </a:rPr>
              <a:t>資本金</a:t>
            </a:r>
            <a:r>
              <a:rPr lang="ja-JP" altLang="en-US" sz="1200" dirty="0">
                <a:solidFill>
                  <a:schemeClr val="bg1">
                    <a:lumMod val="50000"/>
                  </a:schemeClr>
                </a:solidFill>
              </a:rPr>
              <a:t>、</a:t>
            </a:r>
            <a:r>
              <a:rPr lang="ja-JP" altLang="ja-JP" sz="1200" dirty="0">
                <a:solidFill>
                  <a:schemeClr val="bg1">
                    <a:lumMod val="50000"/>
                  </a:schemeClr>
                </a:solidFill>
              </a:rPr>
              <a:t>事業所の名称</a:t>
            </a:r>
            <a:r>
              <a:rPr lang="ja-JP" altLang="en-US" sz="1200" dirty="0">
                <a:solidFill>
                  <a:schemeClr val="bg1">
                    <a:lumMod val="50000"/>
                  </a:schemeClr>
                </a:solidFill>
              </a:rPr>
              <a:t>、</a:t>
            </a:r>
            <a:r>
              <a:rPr lang="ja-JP" altLang="ja-JP" sz="1200" dirty="0">
                <a:solidFill>
                  <a:schemeClr val="bg1">
                    <a:lumMod val="50000"/>
                  </a:schemeClr>
                </a:solidFill>
              </a:rPr>
              <a:t>従業員数</a:t>
            </a:r>
            <a:r>
              <a:rPr lang="ja-JP" altLang="en-US" sz="1200" dirty="0">
                <a:solidFill>
                  <a:schemeClr val="bg1">
                    <a:lumMod val="50000"/>
                  </a:schemeClr>
                </a:solidFill>
              </a:rPr>
              <a:t>、</a:t>
            </a:r>
            <a:r>
              <a:rPr lang="ja-JP" altLang="ja-JP" sz="1200" dirty="0">
                <a:solidFill>
                  <a:schemeClr val="bg1">
                    <a:lumMod val="50000"/>
                  </a:schemeClr>
                </a:solidFill>
              </a:rPr>
              <a:t>事業規模</a:t>
            </a:r>
            <a:r>
              <a:rPr lang="ja-JP" altLang="en-US" sz="1200" dirty="0">
                <a:solidFill>
                  <a:schemeClr val="bg1">
                    <a:lumMod val="50000"/>
                  </a:schemeClr>
                </a:solidFill>
              </a:rPr>
              <a:t>等についても記載をお願いいたします。</a:t>
            </a:r>
            <a:endParaRPr lang="en-US" altLang="ja-JP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DACFCF1-C111-ACB0-263D-9507E4EFCB25}"/>
              </a:ext>
            </a:extLst>
          </p:cNvPr>
          <p:cNvSpPr txBox="1"/>
          <p:nvPr/>
        </p:nvSpPr>
        <p:spPr>
          <a:xfrm>
            <a:off x="0" y="3008073"/>
            <a:ext cx="1867151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【</a:t>
            </a:r>
            <a:r>
              <a:rPr lang="ja-JP" altLang="en-US" sz="1200" dirty="0">
                <a:solidFill>
                  <a:schemeClr val="tx1"/>
                </a:solidFill>
              </a:rPr>
              <a:t>５年間の取組の概要</a:t>
            </a:r>
            <a:r>
              <a:rPr lang="en-US" altLang="ja-JP" sz="1200" dirty="0">
                <a:solidFill>
                  <a:schemeClr val="tx1"/>
                </a:solidFill>
              </a:rPr>
              <a:t>】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37F722-F8F2-2DC1-3A38-88CD7DBF433B}"/>
              </a:ext>
            </a:extLst>
          </p:cNvPr>
          <p:cNvSpPr txBox="1"/>
          <p:nvPr/>
        </p:nvSpPr>
        <p:spPr>
          <a:xfrm>
            <a:off x="4506870" y="3016664"/>
            <a:ext cx="4391521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【</a:t>
            </a:r>
            <a:r>
              <a:rPr lang="ja-JP" altLang="en-US" sz="1200" dirty="0">
                <a:solidFill>
                  <a:schemeClr val="tx1"/>
                </a:solidFill>
              </a:rPr>
              <a:t>５年間の取組による効果の見込み</a:t>
            </a:r>
            <a:r>
              <a:rPr lang="en-US" altLang="ja-JP" sz="1200" dirty="0">
                <a:solidFill>
                  <a:schemeClr val="tx1"/>
                </a:solidFill>
              </a:rPr>
              <a:t>】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74CD349-C374-DC31-2CD8-B88C1F41FB6E}"/>
              </a:ext>
            </a:extLst>
          </p:cNvPr>
          <p:cNvSpPr txBox="1"/>
          <p:nvPr/>
        </p:nvSpPr>
        <p:spPr>
          <a:xfrm>
            <a:off x="4521767" y="4833808"/>
            <a:ext cx="4166994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【</a:t>
            </a:r>
            <a:r>
              <a:rPr lang="ja-JP" altLang="en-US" sz="1200" dirty="0">
                <a:solidFill>
                  <a:schemeClr val="tx1"/>
                </a:solidFill>
              </a:rPr>
              <a:t>類似の取組実績・過去の日本遺産との連携実績</a:t>
            </a:r>
            <a:r>
              <a:rPr lang="en-US" altLang="ja-JP" sz="1200" dirty="0">
                <a:solidFill>
                  <a:schemeClr val="tx1"/>
                </a:solidFill>
              </a:rPr>
              <a:t>】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9AA36061-74A8-2AF5-DDA8-3FB68DD6DCB5}"/>
              </a:ext>
            </a:extLst>
          </p:cNvPr>
          <p:cNvCxnSpPr>
            <a:cxnSpLocks/>
          </p:cNvCxnSpPr>
          <p:nvPr/>
        </p:nvCxnSpPr>
        <p:spPr>
          <a:xfrm>
            <a:off x="91812" y="481324"/>
            <a:ext cx="813561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55CC1D8-F445-7934-328B-76DA8496D3AB}"/>
              </a:ext>
            </a:extLst>
          </p:cNvPr>
          <p:cNvSpPr/>
          <p:nvPr/>
        </p:nvSpPr>
        <p:spPr>
          <a:xfrm>
            <a:off x="91813" y="1398636"/>
            <a:ext cx="8913443" cy="15274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1F27D14D-286A-8369-5DA2-E1B0EEDCED5C}"/>
              </a:ext>
            </a:extLst>
          </p:cNvPr>
          <p:cNvSpPr/>
          <p:nvPr/>
        </p:nvSpPr>
        <p:spPr>
          <a:xfrm>
            <a:off x="4595169" y="2983507"/>
            <a:ext cx="4391520" cy="17510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B8546B5-B1E1-B71B-B811-3BE4679A6A29}"/>
              </a:ext>
            </a:extLst>
          </p:cNvPr>
          <p:cNvSpPr/>
          <p:nvPr/>
        </p:nvSpPr>
        <p:spPr>
          <a:xfrm>
            <a:off x="4606430" y="4796490"/>
            <a:ext cx="4391520" cy="1953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95D5A7B9-F6A3-FC95-82F8-62ED47CDAC26}"/>
              </a:ext>
            </a:extLst>
          </p:cNvPr>
          <p:cNvSpPr/>
          <p:nvPr/>
        </p:nvSpPr>
        <p:spPr>
          <a:xfrm>
            <a:off x="91812" y="2983507"/>
            <a:ext cx="4351243" cy="37660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7D440E5-4CFD-C0ED-666E-0833F789C41D}"/>
              </a:ext>
            </a:extLst>
          </p:cNvPr>
          <p:cNvSpPr txBox="1"/>
          <p:nvPr/>
        </p:nvSpPr>
        <p:spPr>
          <a:xfrm>
            <a:off x="4946339" y="565845"/>
            <a:ext cx="3281084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chemeClr val="tx1"/>
                </a:solidFill>
              </a:rPr>
              <a:t>※</a:t>
            </a:r>
            <a:r>
              <a:rPr lang="ja-JP" altLang="en-US" sz="1200" dirty="0">
                <a:solidFill>
                  <a:schemeClr val="tx1"/>
                </a:solidFill>
              </a:rPr>
              <a:t>適宜、図や写真を用いてご記入ください。</a:t>
            </a:r>
            <a:endParaRPr lang="en-US" altLang="ja-JP" sz="1200" dirty="0">
              <a:solidFill>
                <a:schemeClr val="tx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BCACD44-9210-696E-4873-F6CB09EB0473}"/>
              </a:ext>
            </a:extLst>
          </p:cNvPr>
          <p:cNvSpPr/>
          <p:nvPr/>
        </p:nvSpPr>
        <p:spPr>
          <a:xfrm>
            <a:off x="91812" y="848142"/>
            <a:ext cx="4727105" cy="4525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E21E3AA3-ED87-5FA2-1CBC-076552627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5682" y="164752"/>
            <a:ext cx="652268" cy="107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21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</TotalTime>
  <Words>110</Words>
  <Application>Microsoft Office PowerPoint</Application>
  <PresentationFormat>画面に合わせる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高田恭太郎</dc:creator>
  <cp:lastModifiedBy>高田恭太郎</cp:lastModifiedBy>
  <cp:revision>6</cp:revision>
  <cp:lastPrinted>2026-09-29T04:43:29Z</cp:lastPrinted>
  <dcterms:created xsi:type="dcterms:W3CDTF">2026-09-28T09:14:27Z</dcterms:created>
  <dcterms:modified xsi:type="dcterms:W3CDTF">2026-09-29T04:49:47Z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899a617-f30e-4fb8-b81c-fb6d0b94ac5b_Enabled">
    <vt:lpwstr>true</vt:lpwstr>
  </property>
  <property fmtid="{D5CDD505-2E9C-101B-9397-08002B2CF9AE}" pid="3" name="MSIP_Label_d899a617-f30e-4fb8-b81c-fb6d0b94ac5b_SetDate">
    <vt:lpwstr>2026-09-28T09:47:08Z</vt:lpwstr>
  </property>
  <property fmtid="{D5CDD505-2E9C-101B-9397-08002B2CF9AE}" pid="4" name="MSIP_Label_d899a617-f30e-4fb8-b81c-fb6d0b94ac5b_Method">
    <vt:lpwstr>Standard</vt:lpwstr>
  </property>
  <property fmtid="{D5CDD505-2E9C-101B-9397-08002B2CF9AE}" pid="5" name="MSIP_Label_d899a617-f30e-4fb8-b81c-fb6d0b94ac5b_Name">
    <vt:lpwstr>機密性2情報</vt:lpwstr>
  </property>
  <property fmtid="{D5CDD505-2E9C-101B-9397-08002B2CF9AE}" pid="6" name="MSIP_Label_d899a617-f30e-4fb8-b81c-fb6d0b94ac5b_SiteId">
    <vt:lpwstr>545810b0-36cb-4290-8926-48dbc0f9e92f</vt:lpwstr>
  </property>
  <property fmtid="{D5CDD505-2E9C-101B-9397-08002B2CF9AE}" pid="7" name="MSIP_Label_d899a617-f30e-4fb8-b81c-fb6d0b94ac5b_ActionId">
    <vt:lpwstr>ea0777ee-f2b0-444a-806d-6b8438b0da07</vt:lpwstr>
  </property>
  <property fmtid="{D5CDD505-2E9C-101B-9397-08002B2CF9AE}" pid="8" name="MSIP_Label_d899a617-f30e-4fb8-b81c-fb6d0b94ac5b_ContentBits">
    <vt:lpwstr>0</vt:lpwstr>
  </property>
  <property fmtid="{D5CDD505-2E9C-101B-9397-08002B2CF9AE}" pid="9" name="MSIP_Label_d899a617-f30e-4fb8-b81c-fb6d0b94ac5b_Tag">
    <vt:lpwstr>10, 3, 0, 1</vt:lpwstr>
  </property>
</Properties>
</file>